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4" r:id="rId1"/>
  </p:sldMasterIdLst>
  <p:sldIdLst>
    <p:sldId id="256" r:id="rId2"/>
    <p:sldId id="257" r:id="rId3"/>
    <p:sldId id="258" r:id="rId4"/>
    <p:sldId id="259" r:id="rId5"/>
    <p:sldId id="262" r:id="rId6"/>
    <p:sldId id="260" r:id="rId7"/>
    <p:sldId id="2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24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03E4718-6A00-9746-8303-2493A3421DD1}" type="datetimeFigureOut">
              <a:rPr lang="en-US" smtClean="0"/>
              <a:pPr/>
              <a:t>3/22/12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523196-549E-6F48-B136-AD27D91D8E7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A03E4718-6A00-9746-8303-2493A3421DD1}" type="datetimeFigureOut">
              <a:rPr lang="en-US" smtClean="0"/>
              <a:pPr/>
              <a:t>3/22/12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523196-549E-6F48-B136-AD27D91D8E78}"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523196-549E-6F48-B136-AD27D91D8E7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523196-549E-6F48-B136-AD27D91D8E78}"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523196-549E-6F48-B136-AD27D91D8E78}"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523196-549E-6F48-B136-AD27D91D8E78}"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A03E4718-6A00-9746-8303-2493A3421DD1}" type="datetimeFigureOut">
              <a:rPr lang="en-US" smtClean="0"/>
              <a:pPr/>
              <a:t>3/22/12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0E523196-549E-6F48-B136-AD27D91D8E78}"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A03E4718-6A00-9746-8303-2493A3421DD1}" type="datetimeFigureOut">
              <a:rPr lang="en-US" smtClean="0"/>
              <a:pPr/>
              <a:t>3/22/12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523196-549E-6F48-B136-AD27D91D8E78}"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0E523196-549E-6F48-B136-AD27D91D8E7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A03E4718-6A00-9746-8303-2493A3421DD1}" type="datetimeFigureOut">
              <a:rPr lang="en-US" smtClean="0"/>
              <a:pPr/>
              <a:t>3/22/12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523196-549E-6F48-B136-AD27D91D8E78}"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A03E4718-6A00-9746-8303-2493A3421DD1}" type="datetimeFigureOut">
              <a:rPr lang="en-US" smtClean="0"/>
              <a:pPr/>
              <a:t>3/22/12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E523196-549E-6F48-B136-AD27D91D8E78}" type="slidenum">
              <a:rPr lang="en-US" smtClean="0"/>
              <a:pPr/>
              <a:t>‹#›</a:t>
            </a:fld>
            <a:endParaRPr lang="en-US"/>
          </a:p>
        </p:txBody>
      </p:sp>
      <p:sp>
        <p:nvSpPr>
          <p:cNvPr id="7" name="Action Button: Home 6">
            <a:hlinkClick r:id="" action="ppaction://hlinkshowjump?jump=firstslide" highlightClick="1"/>
          </p:cNvPr>
          <p:cNvSpPr/>
          <p:nvPr userDrawn="1"/>
        </p:nvSpPr>
        <p:spPr>
          <a:xfrm>
            <a:off x="498474" y="5392467"/>
            <a:ext cx="1049809" cy="1031118"/>
          </a:xfrm>
          <a:prstGeom prst="actionButtonHo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4" Type="http://schemas.openxmlformats.org/officeDocument/2006/relationships/slide" Target="slide4.xml"/><Relationship Id="rId5" Type="http://schemas.openxmlformats.org/officeDocument/2006/relationships/slide" Target="slide6.xml"/><Relationship Id="rId6" Type="http://schemas.openxmlformats.org/officeDocument/2006/relationships/image" Target="../media/image1.png"/><Relationship Id="rId7" Type="http://schemas.openxmlformats.org/officeDocument/2006/relationships/slide" Target="slide5.xml"/><Relationship Id="rId1" Type="http://schemas.openxmlformats.org/officeDocument/2006/relationships/slideLayout" Target="../slideLayouts/slideLayout1.xml"/><Relationship Id="rId2" Type="http://schemas.openxmlformats.org/officeDocument/2006/relationships/slide" Target="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QVHYR-8K1p0" TargetMode="External"/><Relationship Id="rId4" Type="http://schemas.openxmlformats.org/officeDocument/2006/relationships/hyperlink" Target="http://www.verdant.net/" TargetMode="External"/><Relationship Id="rId5" Type="http://schemas.openxmlformats.org/officeDocument/2006/relationships/hyperlink" Target="http://www.globalissues.org/article/234/the-rise-of-corporations" TargetMode="External"/><Relationship Id="rId6" Type="http://schemas.openxmlformats.org/officeDocument/2006/relationships/hyperlink" Target="http://www.youtube.com/watch?v=1kpLxOMjAqw" TargetMode="External"/><Relationship Id="rId1" Type="http://schemas.openxmlformats.org/officeDocument/2006/relationships/slideLayout" Target="../slideLayouts/slideLayout2.xml"/><Relationship Id="rId2" Type="http://schemas.openxmlformats.org/officeDocument/2006/relationships/hyperlink" Target="http://mt-anderson.com/blog/his-books/books-for-teens-and-adults/feed-2/"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Feed</a:t>
            </a:r>
            <a:r>
              <a:rPr lang="en-US" dirty="0" smtClean="0"/>
              <a:t> </a:t>
            </a:r>
            <a:r>
              <a:rPr lang="en-US" dirty="0" err="1" smtClean="0"/>
              <a:t>Webquest</a:t>
            </a:r>
            <a:endParaRPr lang="en-US" dirty="0"/>
          </a:p>
        </p:txBody>
      </p:sp>
      <p:sp>
        <p:nvSpPr>
          <p:cNvPr id="3" name="Subtitle 2"/>
          <p:cNvSpPr>
            <a:spLocks noGrp="1"/>
          </p:cNvSpPr>
          <p:nvPr>
            <p:ph type="subTitle" idx="1"/>
          </p:nvPr>
        </p:nvSpPr>
        <p:spPr/>
        <p:txBody>
          <a:bodyPr>
            <a:normAutofit/>
          </a:bodyPr>
          <a:lstStyle/>
          <a:p>
            <a:r>
              <a:rPr lang="en-US" sz="3000" dirty="0" smtClean="0"/>
              <a:t>Miss. McGee</a:t>
            </a:r>
            <a:endParaRPr lang="en-US" sz="3000" dirty="0"/>
          </a:p>
        </p:txBody>
      </p:sp>
      <p:sp>
        <p:nvSpPr>
          <p:cNvPr id="5" name="TextBox 4"/>
          <p:cNvSpPr txBox="1"/>
          <p:nvPr/>
        </p:nvSpPr>
        <p:spPr>
          <a:xfrm>
            <a:off x="438489" y="771029"/>
            <a:ext cx="3698197" cy="2062103"/>
          </a:xfrm>
          <a:prstGeom prst="rect">
            <a:avLst/>
          </a:prstGeom>
          <a:noFill/>
        </p:spPr>
        <p:txBody>
          <a:bodyPr wrap="square" rtlCol="0">
            <a:spAutoFit/>
          </a:bodyPr>
          <a:lstStyle/>
          <a:p>
            <a:pPr algn="ctr"/>
            <a:r>
              <a:rPr lang="en-US" sz="3200" dirty="0" smtClean="0">
                <a:solidFill>
                  <a:schemeClr val="bg1"/>
                </a:solidFill>
              </a:rPr>
              <a:t>What if the government could control your every thought?</a:t>
            </a:r>
            <a:endParaRPr lang="en-US" sz="3200" dirty="0">
              <a:solidFill>
                <a:schemeClr val="bg1"/>
              </a:solidFill>
            </a:endParaRPr>
          </a:p>
        </p:txBody>
      </p:sp>
      <p:sp>
        <p:nvSpPr>
          <p:cNvPr id="6" name="TextBox 5"/>
          <p:cNvSpPr txBox="1"/>
          <p:nvPr/>
        </p:nvSpPr>
        <p:spPr>
          <a:xfrm>
            <a:off x="4916040" y="942945"/>
            <a:ext cx="1548732" cy="646331"/>
          </a:xfrm>
          <a:prstGeom prst="rect">
            <a:avLst/>
          </a:prstGeom>
          <a:noFill/>
        </p:spPr>
        <p:txBody>
          <a:bodyPr wrap="square" rtlCol="0">
            <a:spAutoFit/>
          </a:bodyPr>
          <a:lstStyle/>
          <a:p>
            <a:r>
              <a:rPr lang="en-US" sz="3500" dirty="0" smtClean="0">
                <a:hlinkClick r:id="rId2" action="ppaction://hlinksldjump"/>
              </a:rPr>
              <a:t>Task</a:t>
            </a:r>
            <a:endParaRPr lang="en-US" sz="3500" dirty="0"/>
          </a:p>
        </p:txBody>
      </p:sp>
      <p:sp>
        <p:nvSpPr>
          <p:cNvPr id="7" name="Rectangle 6"/>
          <p:cNvSpPr/>
          <p:nvPr/>
        </p:nvSpPr>
        <p:spPr>
          <a:xfrm>
            <a:off x="6995896" y="942945"/>
            <a:ext cx="1843304" cy="584776"/>
          </a:xfrm>
          <a:prstGeom prst="rect">
            <a:avLst/>
          </a:prstGeom>
        </p:spPr>
        <p:txBody>
          <a:bodyPr wrap="square">
            <a:spAutoFit/>
          </a:bodyPr>
          <a:lstStyle/>
          <a:p>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ction="ppaction://hlinksldjump"/>
              </a:rPr>
              <a:t>Process</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TextBox 7"/>
          <p:cNvSpPr txBox="1"/>
          <p:nvPr/>
        </p:nvSpPr>
        <p:spPr>
          <a:xfrm>
            <a:off x="4704399" y="2996921"/>
            <a:ext cx="1918113" cy="523220"/>
          </a:xfrm>
          <a:prstGeom prst="rect">
            <a:avLst/>
          </a:prstGeom>
          <a:noFill/>
        </p:spPr>
        <p:txBody>
          <a:bodyPr wrap="square" rtlCol="0">
            <a:spAutoFit/>
          </a:bodyPr>
          <a:lstStyle/>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ction="ppaction://hlinksldjump"/>
              </a:rPr>
              <a:t>Evaluation</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9" name="TextBox 8"/>
          <p:cNvSpPr txBox="1"/>
          <p:nvPr/>
        </p:nvSpPr>
        <p:spPr>
          <a:xfrm>
            <a:off x="6834153" y="3136735"/>
            <a:ext cx="2110611" cy="538609"/>
          </a:xfrm>
          <a:prstGeom prst="rect">
            <a:avLst/>
          </a:prstGeom>
          <a:noFill/>
        </p:spPr>
        <p:txBody>
          <a:bodyPr wrap="none" rtlCol="0">
            <a:spAutoFit/>
          </a:bodyPr>
          <a:lstStyle/>
          <a:p>
            <a:r>
              <a:rPr lang="en-US" sz="2800" dirty="0" smtClean="0">
                <a:solidFill>
                  <a:schemeClr val="bg1"/>
                </a:solidFill>
                <a:hlinkClick r:id="rId5" action="ppaction://hlinksldjump"/>
              </a:rPr>
              <a:t>Conclusion</a:t>
            </a:r>
            <a:endParaRPr lang="en-US" sz="2800" dirty="0">
              <a:solidFill>
                <a:schemeClr val="bg1"/>
              </a:solidFill>
            </a:endParaRPr>
          </a:p>
        </p:txBody>
      </p:sp>
      <p:pic>
        <p:nvPicPr>
          <p:cNvPr id="4" name="Picture 3"/>
          <p:cNvPicPr>
            <a:picLocks noChangeAspect="1"/>
          </p:cNvPicPr>
          <p:nvPr/>
        </p:nvPicPr>
        <p:blipFill>
          <a:blip r:embed="rId6"/>
          <a:stretch>
            <a:fillRect/>
          </a:stretch>
        </p:blipFill>
        <p:spPr>
          <a:xfrm>
            <a:off x="1132505" y="3258531"/>
            <a:ext cx="2007416" cy="3441284"/>
          </a:xfrm>
          <a:prstGeom prst="rect">
            <a:avLst/>
          </a:prstGeom>
          <a:ln>
            <a:solidFill>
              <a:schemeClr val="accent6">
                <a:lumMod val="60000"/>
                <a:lumOff val="40000"/>
              </a:schemeClr>
            </a:solidFill>
          </a:ln>
        </p:spPr>
      </p:pic>
      <p:sp>
        <p:nvSpPr>
          <p:cNvPr id="10" name="TextBox 9"/>
          <p:cNvSpPr txBox="1"/>
          <p:nvPr/>
        </p:nvSpPr>
        <p:spPr>
          <a:xfrm>
            <a:off x="4704399" y="3675344"/>
            <a:ext cx="1864550" cy="523220"/>
          </a:xfrm>
          <a:prstGeom prst="rect">
            <a:avLst/>
          </a:prstGeom>
          <a:noFill/>
        </p:spPr>
        <p:txBody>
          <a:bodyPr wrap="square" rtlCol="0">
            <a:spAutoFit/>
          </a:bodyPr>
          <a:lstStyle/>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7" action="ppaction://hlinksldjump"/>
              </a:rPr>
              <a:t>Rubric</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a:t>
            </a:r>
            <a:endParaRPr lang="en-US" dirty="0"/>
          </a:p>
        </p:txBody>
      </p:sp>
      <p:sp>
        <p:nvSpPr>
          <p:cNvPr id="3" name="Content Placeholder 2"/>
          <p:cNvSpPr>
            <a:spLocks noGrp="1"/>
          </p:cNvSpPr>
          <p:nvPr>
            <p:ph idx="1"/>
          </p:nvPr>
        </p:nvSpPr>
        <p:spPr>
          <a:xfrm>
            <a:off x="498474" y="1215281"/>
            <a:ext cx="7556313" cy="4144963"/>
          </a:xfrm>
        </p:spPr>
        <p:txBody>
          <a:bodyPr>
            <a:noAutofit/>
          </a:bodyPr>
          <a:lstStyle/>
          <a:p>
            <a:r>
              <a:rPr lang="en-US" sz="3200" dirty="0" smtClean="0"/>
              <a:t>In this </a:t>
            </a:r>
            <a:r>
              <a:rPr lang="en-US" sz="3200" dirty="0" err="1" smtClean="0"/>
              <a:t>WebQuest</a:t>
            </a:r>
            <a:r>
              <a:rPr lang="en-US" sz="3200" dirty="0" smtClean="0"/>
              <a:t> we will be exploring the ideas of capitalism, big corporations and consumerism.</a:t>
            </a:r>
          </a:p>
          <a:p>
            <a:r>
              <a:rPr lang="en-US" sz="3200" dirty="0" smtClean="0"/>
              <a:t>It is important to recognize the effects that these three concepts are having on the present day, and ultimately how they might effect the future.</a:t>
            </a:r>
            <a:endParaRPr lang="en-US" sz="32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a:xfrm>
            <a:off x="498474" y="1209346"/>
            <a:ext cx="7556313" cy="4916817"/>
          </a:xfrm>
        </p:spPr>
        <p:txBody>
          <a:bodyPr/>
          <a:lstStyle/>
          <a:p>
            <a:r>
              <a:rPr lang="en-US" dirty="0" smtClean="0"/>
              <a:t>First, as a class and on your own we will read </a:t>
            </a:r>
            <a:r>
              <a:rPr lang="en-US" i="1" dirty="0" smtClean="0"/>
              <a:t>Feed</a:t>
            </a:r>
            <a:r>
              <a:rPr lang="en-US" dirty="0" smtClean="0"/>
              <a:t> by M. T. Anderson.</a:t>
            </a:r>
          </a:p>
          <a:p>
            <a:r>
              <a:rPr lang="en-US" dirty="0" smtClean="0">
                <a:hlinkClick r:id="rId2"/>
              </a:rPr>
              <a:t>Explore</a:t>
            </a:r>
            <a:r>
              <a:rPr lang="en-US" dirty="0" smtClean="0"/>
              <a:t> where Anderson got his inspiration for the novel. Look how his inspiration is playing out in real life as we speak, </a:t>
            </a:r>
            <a:r>
              <a:rPr lang="en-US" dirty="0" smtClean="0">
                <a:hlinkClick r:id="rId3"/>
              </a:rPr>
              <a:t>here</a:t>
            </a:r>
            <a:r>
              <a:rPr lang="en-US" dirty="0" smtClean="0"/>
              <a:t>.</a:t>
            </a:r>
          </a:p>
          <a:p>
            <a:r>
              <a:rPr lang="en-US" dirty="0" smtClean="0"/>
              <a:t>Click </a:t>
            </a:r>
            <a:r>
              <a:rPr lang="en-US" dirty="0" smtClean="0">
                <a:hlinkClick r:id="rId4"/>
              </a:rPr>
              <a:t>here</a:t>
            </a:r>
            <a:r>
              <a:rPr lang="en-US" dirty="0" smtClean="0"/>
              <a:t> to study more in depth the effects of consumerism and </a:t>
            </a:r>
            <a:r>
              <a:rPr lang="en-US" dirty="0" smtClean="0">
                <a:hlinkClick r:id="rId5"/>
              </a:rPr>
              <a:t>here</a:t>
            </a:r>
            <a:r>
              <a:rPr lang="en-US" dirty="0" smtClean="0"/>
              <a:t> to look at how the rise in corporations might effect us now and in the future.</a:t>
            </a:r>
          </a:p>
          <a:p>
            <a:r>
              <a:rPr lang="en-US" dirty="0" smtClean="0">
                <a:hlinkClick r:id="rId6"/>
              </a:rPr>
              <a:t>Here,</a:t>
            </a:r>
            <a:r>
              <a:rPr lang="en-US" dirty="0" smtClean="0"/>
              <a:t> we can learn how </a:t>
            </a:r>
            <a:r>
              <a:rPr lang="en-US" b="1" dirty="0" smtClean="0"/>
              <a:t>WE</a:t>
            </a:r>
            <a:r>
              <a:rPr lang="en-US" dirty="0" smtClean="0"/>
              <a:t> can have an impact on consumerism.</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98474" y="1214972"/>
            <a:ext cx="7556313" cy="3879139"/>
          </a:xfrm>
        </p:spPr>
        <p:txBody>
          <a:bodyPr>
            <a:normAutofit fontScale="92500" lnSpcReduction="10000"/>
          </a:bodyPr>
          <a:lstStyle/>
          <a:p>
            <a:r>
              <a:rPr lang="en-US" sz="2400" dirty="0" smtClean="0"/>
              <a:t>After reading and watching all of the articles, websites and videos, log in to our classroom blog and post a response to the multi-media resources of at least 100 words on each article/website/ video, 500 words total. </a:t>
            </a:r>
          </a:p>
          <a:p>
            <a:r>
              <a:rPr lang="en-US" sz="2400" dirty="0" smtClean="0"/>
              <a:t>After you have responded please respond to at least two of your classmates. </a:t>
            </a:r>
          </a:p>
          <a:p>
            <a:r>
              <a:rPr lang="en-US" sz="2400" dirty="0" smtClean="0"/>
              <a:t>What did you know before you were given this information? What do you think is the most harmful aspect of consumerism? Do you think our world could ever really end up like Titus’ world in </a:t>
            </a:r>
            <a:r>
              <a:rPr lang="en-US" sz="2400" i="1" dirty="0" smtClean="0"/>
              <a:t>Feed</a:t>
            </a:r>
            <a:r>
              <a:rPr lang="en-US" sz="2400" dirty="0" smtClean="0"/>
              <a:t>?</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Rubric</a:t>
            </a:r>
            <a:endParaRPr lang="en-US" dirty="0"/>
          </a:p>
        </p:txBody>
      </p:sp>
      <p:pic>
        <p:nvPicPr>
          <p:cNvPr id="8" name="Content Placeholder 7" descr="rubic.jpg"/>
          <p:cNvPicPr>
            <a:picLocks noGrp="1" noChangeAspect="1"/>
          </p:cNvPicPr>
          <p:nvPr>
            <p:ph idx="1"/>
          </p:nvPr>
        </p:nvPicPr>
        <p:blipFill rotWithShape="1">
          <a:blip r:embed="rId2">
            <a:extLst>
              <a:ext uri="{28A0092B-C50C-407E-A947-70E740481C1C}">
                <a14:useLocalDpi xmlns:a14="http://schemas.microsoft.com/office/drawing/2010/main" val="0"/>
              </a:ext>
            </a:extLst>
          </a:blip>
          <a:srcRect l="-426" r="-736"/>
          <a:stretch/>
        </p:blipFill>
        <p:spPr>
          <a:xfrm>
            <a:off x="225778" y="1148645"/>
            <a:ext cx="8579556" cy="4144963"/>
          </a:xfrm>
        </p:spPr>
      </p:pic>
    </p:spTree>
    <p:extLst>
      <p:ext uri="{BB962C8B-B14F-4D97-AF65-F5344CB8AC3E}">
        <p14:creationId xmlns:p14="http://schemas.microsoft.com/office/powerpoint/2010/main" val="37305881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98474" y="1473200"/>
            <a:ext cx="7556313" cy="4144963"/>
          </a:xfrm>
        </p:spPr>
        <p:txBody>
          <a:bodyPr>
            <a:normAutofit/>
          </a:bodyPr>
          <a:lstStyle/>
          <a:p>
            <a:r>
              <a:rPr lang="en-US" sz="2800" dirty="0" smtClean="0"/>
              <a:t>Consumerism, big corporate control and capitalism are big issues that are affecting us more and more each day!</a:t>
            </a:r>
          </a:p>
          <a:p>
            <a:r>
              <a:rPr lang="en-US" sz="2800" dirty="0" smtClean="0"/>
              <a:t>Take all of this into consideration as you go onto college and your careers and try your best to keep our world from progressing as far as Titus’ did!</a:t>
            </a:r>
            <a:endParaRPr lang="en-US" sz="2800" dirty="0"/>
          </a:p>
          <a:p>
            <a:r>
              <a:rPr lang="en-US" sz="2800" dirty="0" smtClean="0"/>
              <a:t>Resist the feed!</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Page</a:t>
            </a:r>
            <a:endParaRPr lang="en-US" dirty="0"/>
          </a:p>
        </p:txBody>
      </p:sp>
      <p:sp>
        <p:nvSpPr>
          <p:cNvPr id="3" name="Content Placeholder 2"/>
          <p:cNvSpPr>
            <a:spLocks noGrp="1"/>
          </p:cNvSpPr>
          <p:nvPr>
            <p:ph idx="1"/>
          </p:nvPr>
        </p:nvSpPr>
        <p:spPr>
          <a:xfrm>
            <a:off x="498474" y="1176866"/>
            <a:ext cx="7556313" cy="4144963"/>
          </a:xfrm>
        </p:spPr>
        <p:txBody>
          <a:bodyPr>
            <a:normAutofit fontScale="85000" lnSpcReduction="20000"/>
          </a:bodyPr>
          <a:lstStyle/>
          <a:p>
            <a:r>
              <a:rPr lang="en-US" dirty="0" smtClean="0"/>
              <a:t>11</a:t>
            </a:r>
            <a:r>
              <a:rPr lang="en-US" baseline="30000" dirty="0" smtClean="0"/>
              <a:t>th</a:t>
            </a:r>
            <a:r>
              <a:rPr lang="en-US" dirty="0" smtClean="0"/>
              <a:t> grade Literature</a:t>
            </a:r>
          </a:p>
          <a:p>
            <a:r>
              <a:rPr lang="en-US" dirty="0" smtClean="0"/>
              <a:t>Objectives</a:t>
            </a:r>
          </a:p>
          <a:p>
            <a:pPr lvl="1"/>
            <a:r>
              <a:rPr lang="en-US" dirty="0" smtClean="0"/>
              <a:t>Students should interpret and discuss the material that has been provided to them.</a:t>
            </a:r>
          </a:p>
          <a:p>
            <a:pPr lvl="1"/>
            <a:r>
              <a:rPr lang="en-US" dirty="0" smtClean="0"/>
              <a:t>Students should  be able to formulate and illustrate their opinion in a minimum of 500 words on their blog.</a:t>
            </a:r>
          </a:p>
          <a:p>
            <a:pPr lvl="1"/>
            <a:r>
              <a:rPr lang="en-US" dirty="0" smtClean="0"/>
              <a:t>Students should respond to their classmates opinions by inserting their own thoughts on the subject matter.</a:t>
            </a:r>
          </a:p>
          <a:p>
            <a:r>
              <a:rPr lang="en-US" dirty="0" smtClean="0"/>
              <a:t>PA Academic Standards</a:t>
            </a:r>
          </a:p>
          <a:p>
            <a:pPr lvl="1"/>
            <a:r>
              <a:rPr lang="en-US" b="1" dirty="0"/>
              <a:t>R11.A.1.3.1:</a:t>
            </a:r>
            <a:r>
              <a:rPr lang="en-US" dirty="0"/>
              <a:t> Make inferences and/or draw conclusions based on information from text.</a:t>
            </a:r>
          </a:p>
          <a:p>
            <a:pPr lvl="1"/>
            <a:r>
              <a:rPr lang="en-US" b="1" dirty="0" smtClean="0"/>
              <a:t>R11</a:t>
            </a:r>
            <a:r>
              <a:rPr lang="en-US" b="1" dirty="0"/>
              <a:t>.A.1.3.2:</a:t>
            </a:r>
            <a:r>
              <a:rPr lang="en-US" dirty="0"/>
              <a:t> Cite evidence from text to support generalizations</a:t>
            </a:r>
            <a:r>
              <a:rPr lang="en-US" dirty="0" smtClean="0"/>
              <a:t>.</a:t>
            </a:r>
          </a:p>
          <a:p>
            <a:pPr lvl="1"/>
            <a:r>
              <a:rPr lang="en-US" b="1" dirty="0"/>
              <a:t>R11.A.1.4.1:</a:t>
            </a:r>
            <a:r>
              <a:rPr lang="en-US" dirty="0"/>
              <a:t> Identify and/or explains stated or implied main ideas and relevant supporting details from text</a:t>
            </a:r>
            <a:r>
              <a:rPr lang="en-US" dirty="0" smtClean="0"/>
              <a:t>.</a:t>
            </a:r>
          </a:p>
          <a:p>
            <a:pPr lvl="1"/>
            <a:r>
              <a:rPr lang="en-US" b="1" dirty="0"/>
              <a:t>R11.A.1.6.1:</a:t>
            </a:r>
            <a:r>
              <a:rPr lang="en-US" dirty="0"/>
              <a:t> Identify and/or analyze the author’s intended purpose of text.</a:t>
            </a:r>
          </a:p>
          <a:p>
            <a:pPr lvl="1"/>
            <a:r>
              <a:rPr lang="en-US" b="1" dirty="0" smtClean="0"/>
              <a:t>R11</a:t>
            </a:r>
            <a:r>
              <a:rPr lang="en-US" b="1" dirty="0"/>
              <a:t>.A.1.6.2:</a:t>
            </a:r>
            <a:r>
              <a:rPr lang="en-US" dirty="0"/>
              <a:t> Explain, describe, and/or analyze examples of text that support the author’s intended purpose.</a:t>
            </a: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259</TotalTime>
  <Words>472</Words>
  <Application>Microsoft Macintosh PowerPoint</Application>
  <PresentationFormat>On-screen Show (4:3)</PresentationFormat>
  <Paragraphs>37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Advantage</vt:lpstr>
      <vt:lpstr>Feed Webquest</vt:lpstr>
      <vt:lpstr>Task</vt:lpstr>
      <vt:lpstr>Process</vt:lpstr>
      <vt:lpstr>Evaluation</vt:lpstr>
      <vt:lpstr>Rubric</vt:lpstr>
      <vt:lpstr>Conclusion</vt:lpstr>
      <vt:lpstr>Teacher’s Page</vt:lpstr>
    </vt:vector>
  </TitlesOfParts>
  <Company>KUTZTOWN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WWII Webquest</dc:title>
  <dc:creator>KU USER</dc:creator>
  <cp:lastModifiedBy>KU USER</cp:lastModifiedBy>
  <cp:revision>22</cp:revision>
  <dcterms:created xsi:type="dcterms:W3CDTF">2010-10-07T18:02:39Z</dcterms:created>
  <dcterms:modified xsi:type="dcterms:W3CDTF">2012-03-22T17:53:40Z</dcterms:modified>
</cp:coreProperties>
</file>